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69" r:id="rId2"/>
    <p:sldId id="270" r:id="rId3"/>
    <p:sldId id="271" r:id="rId4"/>
    <p:sldId id="272" r:id="rId5"/>
    <p:sldId id="279" r:id="rId6"/>
    <p:sldId id="280" r:id="rId7"/>
    <p:sldId id="273" r:id="rId8"/>
    <p:sldId id="274" r:id="rId9"/>
    <p:sldId id="281" r:id="rId10"/>
    <p:sldId id="282" r:id="rId11"/>
    <p:sldId id="283" r:id="rId12"/>
    <p:sldId id="258" r:id="rId13"/>
    <p:sldId id="284" r:id="rId14"/>
    <p:sldId id="285" r:id="rId15"/>
    <p:sldId id="286" r:id="rId16"/>
    <p:sldId id="287" r:id="rId17"/>
    <p:sldId id="256" r:id="rId18"/>
    <p:sldId id="257" r:id="rId19"/>
    <p:sldId id="259" r:id="rId20"/>
    <p:sldId id="260" r:id="rId21"/>
    <p:sldId id="275" r:id="rId22"/>
    <p:sldId id="276" r:id="rId23"/>
    <p:sldId id="277" r:id="rId24"/>
    <p:sldId id="278" r:id="rId25"/>
    <p:sldId id="264" r:id="rId26"/>
    <p:sldId id="265" r:id="rId27"/>
    <p:sldId id="266" r:id="rId28"/>
    <p:sldId id="267" r:id="rId29"/>
    <p:sldId id="268" r:id="rId30"/>
    <p:sldId id="262" r:id="rId31"/>
    <p:sldId id="261" r:id="rId32"/>
    <p:sldId id="263" r:id="rId3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8"/>
    <p:restoredTop sz="94610"/>
  </p:normalViewPr>
  <p:slideViewPr>
    <p:cSldViewPr snapToGrid="0" snapToObjects="1">
      <p:cViewPr varScale="1">
        <p:scale>
          <a:sx n="107" d="100"/>
          <a:sy n="107" d="100"/>
        </p:scale>
        <p:origin x="2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4253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/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/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/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/" TargetMode="Externa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/" TargetMode="Externa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/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/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256949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노드제이에스 비동기 프로그래밍 강의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256603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노드제이에스를 이용해서 개발한 웹 어플리케이션이 빠른 이유는 노드제이에스가 비동기 프로그래밍을 하기 때문입니다. 이 강의에서는 비동기 프로그래밍과 루프의 개념과 함께 어떻게 비동기 프로그래밍을 한다고 이해할 수 있는 방법을 알려줍니다.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833199" y="5572720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2">
            <a:extLst>
              <a:ext uri="{FF2B5EF4-FFF2-40B4-BE49-F238E27FC236}">
                <a16:creationId xmlns:a16="http://schemas.microsoft.com/office/drawing/2014/main" id="{18322FEA-EB9F-1EB2-9AAD-12F7362A1C39}"/>
              </a:ext>
            </a:extLst>
          </p:cNvPr>
          <p:cNvSpPr txBox="1">
            <a:spLocks/>
          </p:cNvSpPr>
          <p:nvPr/>
        </p:nvSpPr>
        <p:spPr>
          <a:xfrm>
            <a:off x="3151753" y="1242128"/>
            <a:ext cx="8028451" cy="374178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ko-KR" altLang="en-US" sz="2400" b="1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gradFill>
                  <a:gsLst>
                    <a:gs pos="100000">
                      <a:srgbClr val="4835CB"/>
                    </a:gs>
                    <a:gs pos="0">
                      <a:srgbClr val="0070C0"/>
                    </a:gs>
                  </a:gsLst>
                  <a:lin ang="0" scaled="1"/>
                </a:gra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데이터 암호화 </a:t>
            </a:r>
            <a:r>
              <a:rPr lang="en-US" altLang="ko-KR" sz="2400" b="1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gradFill>
                  <a:gsLst>
                    <a:gs pos="100000">
                      <a:srgbClr val="4835CB"/>
                    </a:gs>
                    <a:gs pos="0">
                      <a:srgbClr val="0070C0"/>
                    </a:gs>
                  </a:gsLst>
                  <a:lin ang="0" scaled="1"/>
                </a:gra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:</a:t>
            </a:r>
            <a:r>
              <a:rPr lang="ko-KR" altLang="en-US" sz="2400" b="1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gradFill>
                  <a:gsLst>
                    <a:gs pos="100000">
                      <a:srgbClr val="4835CB"/>
                    </a:gs>
                    <a:gs pos="0">
                      <a:srgbClr val="0070C0"/>
                    </a:gs>
                  </a:gsLst>
                  <a:lin ang="0" scaled="1"/>
                </a:gra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단방향 양방향 암호화</a:t>
            </a:r>
            <a:endParaRPr lang="id-ID" altLang="ko-KR" sz="2400" b="1" spc="-100" dirty="0">
              <a:ln>
                <a:solidFill>
                  <a:prstClr val="white">
                    <a:lumMod val="85000"/>
                    <a:alpha val="0"/>
                  </a:prstClr>
                </a:solidFill>
              </a:ln>
              <a:gradFill>
                <a:gsLst>
                  <a:gs pos="100000">
                    <a:srgbClr val="4835CB"/>
                  </a:gs>
                  <a:gs pos="0">
                    <a:srgbClr val="0070C0"/>
                  </a:gs>
                </a:gsLst>
                <a:lin ang="0" scaled="1"/>
              </a:gra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" name="Text Placeholder 32">
            <a:extLst>
              <a:ext uri="{FF2B5EF4-FFF2-40B4-BE49-F238E27FC236}">
                <a16:creationId xmlns:a16="http://schemas.microsoft.com/office/drawing/2014/main" id="{4682E1F3-BEFF-E58B-D97B-21959ED75EB5}"/>
              </a:ext>
            </a:extLst>
          </p:cNvPr>
          <p:cNvSpPr txBox="1">
            <a:spLocks/>
          </p:cNvSpPr>
          <p:nvPr/>
        </p:nvSpPr>
        <p:spPr>
          <a:xfrm>
            <a:off x="3364641" y="1694316"/>
            <a:ext cx="7447947" cy="7891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lnSpc>
                <a:spcPct val="110000"/>
              </a:lnSpc>
              <a:spcBef>
                <a:spcPts val="150"/>
              </a:spcBef>
              <a:buNone/>
              <a:defRPr/>
            </a:pPr>
            <a:r>
              <a:rPr lang="ko-KR" altLang="en-US" sz="160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데이터를 다시 복호화 할 수 있는 양방향 암호화 </a:t>
            </a:r>
            <a:endParaRPr lang="id-ID" altLang="ko-KR" sz="1600" spc="-100" dirty="0">
              <a:ln>
                <a:solidFill>
                  <a:prstClr val="white">
                    <a:lumMod val="85000"/>
                    <a:alpha val="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0" indent="0" algn="ctr" defTabSz="914400">
              <a:lnSpc>
                <a:spcPct val="110000"/>
              </a:lnSpc>
              <a:spcBef>
                <a:spcPts val="150"/>
              </a:spcBef>
              <a:buNone/>
              <a:defRPr/>
            </a:pPr>
            <a:r>
              <a:rPr lang="ko-KR" altLang="en-US" sz="160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복호화가 거의 불가능한 단방향 암호화 </a:t>
            </a:r>
            <a:endParaRPr lang="en-US" altLang="ko-KR" sz="1600" spc="-100" dirty="0">
              <a:ln>
                <a:solidFill>
                  <a:prstClr val="white">
                    <a:lumMod val="85000"/>
                    <a:alpha val="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9D450A40-029F-AFF7-E0A7-E8BE92BBB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1753" y="2600953"/>
            <a:ext cx="8028453" cy="442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548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075021"/>
            <a:ext cx="460212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JWT가 무엇인가요?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833199" y="3276243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01554" y="3317915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1555313" y="335256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 Web Token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1555313" y="3921919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웹에서 정보를 안전하게 전송하기위해 표준화 된 정보 교환 방식 중 하나입니다.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4683085" y="3276243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832390" y="3317915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5405199" y="3352562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클라이언트와 서버 간 API 연결을 위해 사용 됩니다.</a:t>
            </a:r>
            <a:endParaRPr lang="en-US" sz="2187" dirty="0"/>
          </a:p>
        </p:txBody>
      </p:sp>
      <p:sp>
        <p:nvSpPr>
          <p:cNvPr id="12" name="Shape 10"/>
          <p:cNvSpPr/>
          <p:nvPr/>
        </p:nvSpPr>
        <p:spPr>
          <a:xfrm>
            <a:off x="833199" y="5383887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78694" y="5425559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1555313" y="5460206"/>
            <a:ext cx="675548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주로 인증(Authentication)과 인가(Authorization)를 위해 사용됩니다.</a:t>
            </a:r>
            <a:endParaRPr lang="en-US" sz="2187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6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320171"/>
            <a:ext cx="491311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JWT의 주요 구성요소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458885"/>
            <a:ext cx="3370064" cy="2450544"/>
          </a:xfrm>
          <a:prstGeom prst="roundRect">
            <a:avLst>
              <a:gd name="adj" fmla="val 2239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36886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Header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4258032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 기본정보 및 서명 알고리즘 정보 포함, Base64Url로 인코딩됩니다.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3458885"/>
            <a:ext cx="3370064" cy="2450544"/>
          </a:xfrm>
          <a:prstGeom prst="roundRect">
            <a:avLst>
              <a:gd name="adj" fmla="val 2239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0018" y="36886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Payload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860018" y="4258032"/>
            <a:ext cx="291048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 형태의 정보로 첫 번째 내용으로 header나 body 역할을 합니다. Base64Url로 인코딩됩니다.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3458885"/>
            <a:ext cx="3370064" cy="2450544"/>
          </a:xfrm>
          <a:prstGeom prst="roundRect">
            <a:avLst>
              <a:gd name="adj" fmla="val 2239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2253" y="36886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Signature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9452253" y="4258032"/>
            <a:ext cx="291048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암호화시 사용되는 비밀키, 헤더와 페이로드를 조합하여 생성합니다. 이 부분은 위변조를 방지하기 위해 처리됩니다.</a:t>
            </a:r>
            <a:endParaRPr lang="en-US" sz="1750" dirty="0"/>
          </a:p>
        </p:txBody>
      </p:sp>
      <p:pic>
        <p:nvPicPr>
          <p:cNvPr id="14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74795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JWT의 작동 방식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886670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20124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인증 과정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770602"/>
            <a:ext cx="32958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로그인 API를 이용하여 로그인 하여 JWT를 발급합니다.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886670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20136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인가 과정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770721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JWT를 가지고 인증 항목들에 대해 접근 권한을 가지는지 확인합니다.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886670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20136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인증 및 인가 갱신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770721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JWT를 이용하여 세션을 유지하며, 접근 토큰을 갱신합니다.</a:t>
            </a:r>
            <a:endParaRPr lang="en-US" sz="1750" dirty="0"/>
          </a:p>
        </p:txBody>
      </p:sp>
      <p:pic>
        <p:nvPicPr>
          <p:cNvPr id="14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962275"/>
            <a:ext cx="877454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Node.js에서 JWT 어떻게 생성하는가?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212074"/>
            <a:ext cx="2232065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jsonwebtoken 라이브러리 설치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4819650" y="4212074"/>
            <a:ext cx="223206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7601307" y="4212074"/>
            <a:ext cx="2232065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token 핸들러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10382964" y="4212074"/>
            <a:ext cx="223206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나머지는 알아서</a:t>
            </a:r>
            <a:endParaRPr lang="en-US" sz="2624" dirty="0"/>
          </a:p>
        </p:txBody>
      </p:sp>
      <p:pic>
        <p:nvPicPr>
          <p:cNvPr id="9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08763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JWT의 장점과 단점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4506397"/>
            <a:ext cx="10554414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6" name="Shape 4"/>
          <p:cNvSpPr/>
          <p:nvPr/>
        </p:nvSpPr>
        <p:spPr>
          <a:xfrm>
            <a:off x="4598849" y="4506397"/>
            <a:ext cx="44410" cy="777597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5"/>
          <p:cNvSpPr/>
          <p:nvPr/>
        </p:nvSpPr>
        <p:spPr>
          <a:xfrm>
            <a:off x="4371142" y="4256484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539496" y="4298156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3510082" y="550628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장점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260163" y="6075640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 등장으로 Token과 Cookie 등의 방식과 달리 토큰을 발급, 인증 서버 간에 전달하여 확장이 용이합니다.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292995" y="3728799"/>
            <a:ext cx="44410" cy="777597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88" y="4256484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14592" y="4298156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6204228" y="222635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단점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4954310" y="2795707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성능이 중요한 메모리 제한 장치에서는 범용적인 제한 조건을 설정해야합니다.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987141" y="4506397"/>
            <a:ext cx="44410" cy="777597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7" name="Shape 15"/>
          <p:cNvSpPr/>
          <p:nvPr/>
        </p:nvSpPr>
        <p:spPr>
          <a:xfrm>
            <a:off x="9759434" y="4256484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904928" y="4298156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898374" y="550628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장점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7648456" y="6075640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메시지 본문의 크기를 줄여 다운로드 및 업로드 시간을 단축합니다.</a:t>
            </a:r>
            <a:endParaRPr lang="en-US" sz="1750" dirty="0"/>
          </a:p>
        </p:txBody>
      </p:sp>
      <p:pic>
        <p:nvPicPr>
          <p:cNvPr id="2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57031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실습 예제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709029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0236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jwt.io 사이트 접속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592961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개발자들이 JWT 토큰 생성 및 디버깅에 도움을 주는 유일한 사이트입니다.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709029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023723"/>
            <a:ext cx="26654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소스코드 호출 로직 구현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593080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Request header 등 토큰을 서버에서 인식할 수 있게 호출하고, 특정 로직에서 JWT 토큰을 생성합니다.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709029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02372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테스트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593080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Postman과 같은 API Debugging Tools를 이용하여 API를 테스트합니다.</a:t>
            </a:r>
            <a:endParaRPr lang="en-US" sz="1750" dirty="0"/>
          </a:p>
        </p:txBody>
      </p:sp>
      <p:pic>
        <p:nvPicPr>
          <p:cNvPr id="14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851309"/>
            <a:ext cx="557129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네스트 제이에스 강의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01776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네스트 제이에스는 프론트엔드 자바스크립트 프레임워크인 앵귤러와 유사한 구조와 디자인을 제공하여 노드 제이에스 개발이 쉽게 가능하게 해줍니다.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396722"/>
            <a:ext cx="467070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네스트 제이에스 개요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535436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850011"/>
            <a:ext cx="256020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애플리케이션 아키텍처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419368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네스트 제이에스는 모듈화 구조를 사용하여 애플리케이션을 간편하게 구축할 수 있습니다.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535436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850130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서버 사이드 클라이언트 렌더링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766673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SSR을 지원해 클라이언트만으로는 불가능한 SEO 및 속도 문제를 개선할 수 있습니다.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535436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8501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타입스크립트 지원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419487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타입스크립트로 작성되어 정적 타이핑을 지원하여 개발자의 수고를 덜어줍니다.</a:t>
            </a:r>
            <a:endParaRPr lang="en-US" sz="1750" dirty="0"/>
          </a:p>
        </p:txBody>
      </p:sp>
      <p:pic>
        <p:nvPicPr>
          <p:cNvPr id="14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15157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특징 및 장점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401378"/>
            <a:ext cx="3156347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강력한 의존성 주입 시스템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445650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뛰어난 모듈화 구조와 프로바이더 시스템을 사용하여 개발 생산성을 높입니다.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40137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타입스크립트 지원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5743932" y="404002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타입스크립트 지원으로 런타임 상의 에러와 버그를 사전에 방지할 수 있습니다.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401378"/>
            <a:ext cx="3156347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안정적이고 확장 가능한 애플리케이션 구축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9449872" y="4456509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모듈화와 의존성 주입 시스템 사용으로 탄탄하고 확장 가능한 애플리케이션을 빠르게 구축할 수 있습니다.</a:t>
            </a:r>
            <a:endParaRPr lang="en-US" sz="1750" dirty="0"/>
          </a:p>
        </p:txBody>
      </p:sp>
      <p:pic>
        <p:nvPicPr>
          <p:cNvPr id="1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00953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개요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148245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58438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노드제이에스란?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6153745"/>
            <a:ext cx="511052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구글 크롬 V8 자바스크립트 엔진으로 빠른 코드 실행이 가능하며 이벤트 기반, 논 블로킹 I/O 모델로 가볍고 효율적으로 작동합니다.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148245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584507"/>
            <a:ext cx="270426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비동기 프로그래밍이란?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6153864"/>
            <a:ext cx="511063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동시에 여러 작업을 실행할 수 있는 능력을 의미하며, I/O 작업이 많은 서버에서는 대기 시간을 최소화하고 성능을 최적화 할 수 있습니다.</a:t>
            </a:r>
            <a:endParaRPr lang="en-US" sz="1750" dirty="0"/>
          </a:p>
        </p:txBody>
      </p:sp>
      <p:pic>
        <p:nvPicPr>
          <p:cNvPr id="11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57031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실습 환경 구축하기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709029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023604"/>
            <a:ext cx="289119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Node.js와 npm 설치하기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592961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Node.js와 npm 설치 후 터미널에서 "nest new project-name" 명령어 실행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709029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502372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에디터 설치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593080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VS Code를 사용하여 코드를 작성하고 실행할 수 있습니다.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709029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5023723"/>
            <a:ext cx="229278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API 요청 테스트하기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593080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Postman을 사용하여 API 요청을 테스트할 수 있습니다.</a:t>
            </a:r>
            <a:endParaRPr lang="en-US" sz="1750" dirty="0"/>
          </a:p>
        </p:txBody>
      </p:sp>
      <p:pic>
        <p:nvPicPr>
          <p:cNvPr id="14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>
            <a:extLst>
              <a:ext uri="{FF2B5EF4-FFF2-40B4-BE49-F238E27FC236}">
                <a16:creationId xmlns:a16="http://schemas.microsoft.com/office/drawing/2014/main" id="{1D8132AA-0F65-65CF-A080-F2CE75C1DE5A}"/>
              </a:ext>
            </a:extLst>
          </p:cNvPr>
          <p:cNvSpPr/>
          <p:nvPr/>
        </p:nvSpPr>
        <p:spPr>
          <a:xfrm>
            <a:off x="2813645" y="2826488"/>
            <a:ext cx="4966573" cy="583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93"/>
              </a:lnSpc>
              <a:buNone/>
            </a:pPr>
            <a:r>
              <a:rPr lang="en-US" sz="5400" b="1" kern="0" spc="-11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Nest.js 프로젝트 실행하기</a:t>
            </a:r>
            <a:endParaRPr lang="en-US" sz="54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989A7F58-E7F3-6ACE-2B89-3E7E3B893A1D}"/>
              </a:ext>
            </a:extLst>
          </p:cNvPr>
          <p:cNvSpPr/>
          <p:nvPr/>
        </p:nvSpPr>
        <p:spPr>
          <a:xfrm>
            <a:off x="2813645" y="3720647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sz="20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프로젝트 폴더로 이동한 후, 개발 서버를 실행하여 Nest.js 애플리케이션을 시작합니다.</a:t>
            </a:r>
            <a:endParaRPr lang="en-US" sz="2000" dirty="0"/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B2A6FE2B-06DF-F5CD-E29A-B08F37F54D7D}"/>
              </a:ext>
            </a:extLst>
          </p:cNvPr>
          <p:cNvSpPr/>
          <p:nvPr/>
        </p:nvSpPr>
        <p:spPr>
          <a:xfrm>
            <a:off x="2813645" y="4144271"/>
            <a:ext cx="7388066" cy="792718"/>
          </a:xfrm>
          <a:prstGeom prst="roundRect">
            <a:avLst>
              <a:gd name="adj" fmla="val 6921"/>
            </a:avLst>
          </a:prstGeom>
          <a:solidFill>
            <a:srgbClr val="ECEDF8"/>
          </a:solidFill>
          <a:ln/>
        </p:spPr>
      </p:sp>
      <p:sp>
        <p:nvSpPr>
          <p:cNvPr id="9" name="Shape 5">
            <a:extLst>
              <a:ext uri="{FF2B5EF4-FFF2-40B4-BE49-F238E27FC236}">
                <a16:creationId xmlns:a16="http://schemas.microsoft.com/office/drawing/2014/main" id="{20EF537B-3EFA-8B31-1E35-F47B6B88F51C}"/>
              </a:ext>
            </a:extLst>
          </p:cNvPr>
          <p:cNvSpPr/>
          <p:nvPr/>
        </p:nvSpPr>
        <p:spPr>
          <a:xfrm>
            <a:off x="2805906" y="4144271"/>
            <a:ext cx="7403544" cy="792718"/>
          </a:xfrm>
          <a:prstGeom prst="roundRect">
            <a:avLst>
              <a:gd name="adj" fmla="val 2943"/>
            </a:avLst>
          </a:prstGeom>
          <a:solidFill>
            <a:srgbClr val="ECEDF8"/>
          </a:solidFill>
          <a:ln/>
        </p:spPr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7E437220-A05E-8592-1CB4-05D4AC34BCB5}"/>
              </a:ext>
            </a:extLst>
          </p:cNvPr>
          <p:cNvSpPr/>
          <p:nvPr/>
        </p:nvSpPr>
        <p:spPr>
          <a:xfrm>
            <a:off x="2961401" y="4260833"/>
            <a:ext cx="7092553" cy="5595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4"/>
              </a:lnSpc>
              <a:buNone/>
            </a:pPr>
            <a:r>
              <a:rPr lang="en-US" sz="2000" kern="0" spc="-24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cd sample-nestjs-project</a:t>
            </a:r>
            <a:endParaRPr lang="en-US" sz="2000" dirty="0"/>
          </a:p>
          <a:p>
            <a:pPr marL="0" indent="0">
              <a:lnSpc>
                <a:spcPts val="2204"/>
              </a:lnSpc>
              <a:buNone/>
            </a:pPr>
            <a:r>
              <a:rPr lang="en-US" sz="2000" kern="0" spc="-24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run start:dev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1800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7">
            <a:extLst>
              <a:ext uri="{FF2B5EF4-FFF2-40B4-BE49-F238E27FC236}">
                <a16:creationId xmlns:a16="http://schemas.microsoft.com/office/drawing/2014/main" id="{6120AD6F-4087-DD2A-E374-D58EE9068386}"/>
              </a:ext>
            </a:extLst>
          </p:cNvPr>
          <p:cNvSpPr/>
          <p:nvPr/>
        </p:nvSpPr>
        <p:spPr>
          <a:xfrm>
            <a:off x="2801770" y="2812613"/>
            <a:ext cx="320111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62"/>
              </a:lnSpc>
              <a:buNone/>
            </a:pPr>
            <a:r>
              <a:rPr lang="en-US" sz="3600" b="1" kern="0" spc="-73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새로운 컨트롤러 생성하기</a:t>
            </a:r>
            <a:endParaRPr lang="en-US" sz="3600" dirty="0"/>
          </a:p>
        </p:txBody>
      </p:sp>
      <p:sp>
        <p:nvSpPr>
          <p:cNvPr id="3" name="Text 8">
            <a:extLst>
              <a:ext uri="{FF2B5EF4-FFF2-40B4-BE49-F238E27FC236}">
                <a16:creationId xmlns:a16="http://schemas.microsoft.com/office/drawing/2014/main" id="{EE702500-376D-1069-5142-81E7A31F07D6}"/>
              </a:ext>
            </a:extLst>
          </p:cNvPr>
          <p:cNvSpPr/>
          <p:nvPr/>
        </p:nvSpPr>
        <p:spPr>
          <a:xfrm>
            <a:off x="2801770" y="3434714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새로운 Nest.js 컨트롤러를 생성하려면, 터미널에서 다음 명령어를 실행하세요:</a:t>
            </a:r>
            <a:endParaRPr lang="en-US" dirty="0"/>
          </a:p>
        </p:txBody>
      </p:sp>
      <p:sp>
        <p:nvSpPr>
          <p:cNvPr id="4" name="Shape 9">
            <a:extLst>
              <a:ext uri="{FF2B5EF4-FFF2-40B4-BE49-F238E27FC236}">
                <a16:creationId xmlns:a16="http://schemas.microsoft.com/office/drawing/2014/main" id="{03D49A31-B782-EBC0-4D23-E27C376BA9F8}"/>
              </a:ext>
            </a:extLst>
          </p:cNvPr>
          <p:cNvSpPr/>
          <p:nvPr/>
        </p:nvSpPr>
        <p:spPr>
          <a:xfrm>
            <a:off x="2801770" y="3858339"/>
            <a:ext cx="7388066" cy="512921"/>
          </a:xfrm>
          <a:prstGeom prst="roundRect">
            <a:avLst>
              <a:gd name="adj" fmla="val 10696"/>
            </a:avLst>
          </a:prstGeom>
          <a:solidFill>
            <a:srgbClr val="ECEDF8"/>
          </a:solidFill>
          <a:ln/>
        </p:spPr>
      </p:sp>
      <p:sp>
        <p:nvSpPr>
          <p:cNvPr id="5" name="Shape 10">
            <a:extLst>
              <a:ext uri="{FF2B5EF4-FFF2-40B4-BE49-F238E27FC236}">
                <a16:creationId xmlns:a16="http://schemas.microsoft.com/office/drawing/2014/main" id="{A5AF1C63-7AAA-81CF-E78E-6737578C7DB2}"/>
              </a:ext>
            </a:extLst>
          </p:cNvPr>
          <p:cNvSpPr/>
          <p:nvPr/>
        </p:nvSpPr>
        <p:spPr>
          <a:xfrm>
            <a:off x="2794031" y="3858339"/>
            <a:ext cx="7403544" cy="512921"/>
          </a:xfrm>
          <a:prstGeom prst="roundRect">
            <a:avLst>
              <a:gd name="adj" fmla="val 4549"/>
            </a:avLst>
          </a:prstGeom>
          <a:solidFill>
            <a:srgbClr val="ECEDF8"/>
          </a:solidFill>
          <a:ln/>
        </p:spPr>
      </p:sp>
      <p:sp>
        <p:nvSpPr>
          <p:cNvPr id="6" name="Text 11">
            <a:extLst>
              <a:ext uri="{FF2B5EF4-FFF2-40B4-BE49-F238E27FC236}">
                <a16:creationId xmlns:a16="http://schemas.microsoft.com/office/drawing/2014/main" id="{46B3655C-DA2B-926F-D306-C16AE1698828}"/>
              </a:ext>
            </a:extLst>
          </p:cNvPr>
          <p:cNvSpPr/>
          <p:nvPr/>
        </p:nvSpPr>
        <p:spPr>
          <a:xfrm>
            <a:off x="2949526" y="3974901"/>
            <a:ext cx="7092553" cy="2797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04"/>
              </a:lnSpc>
              <a:buNone/>
            </a:pPr>
            <a:r>
              <a:rPr lang="en-US" kern="0" spc="-24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nest generate controller sample</a:t>
            </a:r>
            <a:endParaRPr lang="en-US" dirty="0"/>
          </a:p>
        </p:txBody>
      </p:sp>
      <p:sp>
        <p:nvSpPr>
          <p:cNvPr id="7" name="Text 12">
            <a:extLst>
              <a:ext uri="{FF2B5EF4-FFF2-40B4-BE49-F238E27FC236}">
                <a16:creationId xmlns:a16="http://schemas.microsoft.com/office/drawing/2014/main" id="{956D23EC-6518-56A1-6470-CF12F0E88D32}"/>
              </a:ext>
            </a:extLst>
          </p:cNvPr>
          <p:cNvSpPr/>
          <p:nvPr/>
        </p:nvSpPr>
        <p:spPr>
          <a:xfrm>
            <a:off x="2801770" y="4546163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이렇게 하면 "sample"이라는 이름의 새로운 컨트롤러 파일이 생성됩니다.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80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3">
            <a:extLst>
              <a:ext uri="{FF2B5EF4-FFF2-40B4-BE49-F238E27FC236}">
                <a16:creationId xmlns:a16="http://schemas.microsoft.com/office/drawing/2014/main" id="{CD3D7FFB-4CEA-9757-CDBF-F97DBE566DFD}"/>
              </a:ext>
            </a:extLst>
          </p:cNvPr>
          <p:cNvSpPr/>
          <p:nvPr/>
        </p:nvSpPr>
        <p:spPr>
          <a:xfrm>
            <a:off x="2493414" y="1495587"/>
            <a:ext cx="498470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62"/>
              </a:lnSpc>
              <a:buNone/>
            </a:pPr>
            <a:r>
              <a:rPr lang="en-US" sz="3600" b="1" kern="0" spc="-73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새로운 컨트롤러 코드 작성하기</a:t>
            </a:r>
            <a:endParaRPr lang="en-US" sz="3600" dirty="0"/>
          </a:p>
        </p:txBody>
      </p:sp>
      <p:sp>
        <p:nvSpPr>
          <p:cNvPr id="3" name="Text 14">
            <a:extLst>
              <a:ext uri="{FF2B5EF4-FFF2-40B4-BE49-F238E27FC236}">
                <a16:creationId xmlns:a16="http://schemas.microsoft.com/office/drawing/2014/main" id="{930644CE-93CE-FD2F-14E9-7972F9E42F41}"/>
              </a:ext>
            </a:extLst>
          </p:cNvPr>
          <p:cNvSpPr/>
          <p:nvPr/>
        </p:nvSpPr>
        <p:spPr>
          <a:xfrm>
            <a:off x="2493415" y="2117688"/>
            <a:ext cx="9638856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새로운 컨트롤러 파일(</a:t>
            </a:r>
            <a:r>
              <a:rPr lang="en-US" kern="0" spc="-24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sample.controller.ts</a:t>
            </a:r>
            <a:r>
              <a:rPr lang="en-US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)을 열고 아래와 같이 코드를 추가합니다:</a:t>
            </a:r>
            <a:endParaRPr lang="en-US" dirty="0"/>
          </a:p>
        </p:txBody>
      </p:sp>
      <p:sp>
        <p:nvSpPr>
          <p:cNvPr id="4" name="Shape 15">
            <a:extLst>
              <a:ext uri="{FF2B5EF4-FFF2-40B4-BE49-F238E27FC236}">
                <a16:creationId xmlns:a16="http://schemas.microsoft.com/office/drawing/2014/main" id="{227CA00F-6ED8-1BD5-F7CF-53D7933ED38E}"/>
              </a:ext>
            </a:extLst>
          </p:cNvPr>
          <p:cNvSpPr/>
          <p:nvPr/>
        </p:nvSpPr>
        <p:spPr>
          <a:xfrm>
            <a:off x="2493415" y="2556553"/>
            <a:ext cx="9638856" cy="3310890"/>
          </a:xfrm>
          <a:prstGeom prst="roundRect">
            <a:avLst>
              <a:gd name="adj" fmla="val 1657"/>
            </a:avLst>
          </a:prstGeom>
          <a:solidFill>
            <a:srgbClr val="ECEDF8"/>
          </a:solidFill>
          <a:ln/>
        </p:spPr>
      </p:sp>
      <p:sp>
        <p:nvSpPr>
          <p:cNvPr id="5" name="Shape 16">
            <a:extLst>
              <a:ext uri="{FF2B5EF4-FFF2-40B4-BE49-F238E27FC236}">
                <a16:creationId xmlns:a16="http://schemas.microsoft.com/office/drawing/2014/main" id="{65FF883D-921A-581F-C813-771873BF0C66}"/>
              </a:ext>
            </a:extLst>
          </p:cNvPr>
          <p:cNvSpPr/>
          <p:nvPr/>
        </p:nvSpPr>
        <p:spPr>
          <a:xfrm>
            <a:off x="2485675" y="2556553"/>
            <a:ext cx="9659049" cy="3310890"/>
          </a:xfrm>
          <a:prstGeom prst="roundRect">
            <a:avLst>
              <a:gd name="adj" fmla="val 705"/>
            </a:avLst>
          </a:prstGeom>
          <a:solidFill>
            <a:srgbClr val="ECEDF8"/>
          </a:solidFill>
          <a:ln/>
        </p:spPr>
      </p:sp>
      <p:sp>
        <p:nvSpPr>
          <p:cNvPr id="6" name="Text 17">
            <a:extLst>
              <a:ext uri="{FF2B5EF4-FFF2-40B4-BE49-F238E27FC236}">
                <a16:creationId xmlns:a16="http://schemas.microsoft.com/office/drawing/2014/main" id="{C84853D3-7FC7-A3C6-FD61-E5B40508F77C}"/>
              </a:ext>
            </a:extLst>
          </p:cNvPr>
          <p:cNvSpPr/>
          <p:nvPr/>
        </p:nvSpPr>
        <p:spPr>
          <a:xfrm>
            <a:off x="2641171" y="2673115"/>
            <a:ext cx="9253314" cy="30777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4"/>
              </a:lnSpc>
              <a:buNone/>
            </a:pPr>
            <a:r>
              <a:rPr lang="en-US" kern="0" spc="-24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Controller, Get } from '@nestjs/common';
@Controller('sample')
export class SampleController {
  @Get()
  getSample(): string {
    return 'This is a sample controller!';
  }
}
</a:t>
            </a:r>
            <a:endParaRPr lang="en-US" dirty="0"/>
          </a:p>
        </p:txBody>
      </p:sp>
      <p:sp>
        <p:nvSpPr>
          <p:cNvPr id="7" name="Text 18">
            <a:extLst>
              <a:ext uri="{FF2B5EF4-FFF2-40B4-BE49-F238E27FC236}">
                <a16:creationId xmlns:a16="http://schemas.microsoft.com/office/drawing/2014/main" id="{E7A35DA9-3CF7-7061-D663-812A18383C4E}"/>
              </a:ext>
            </a:extLst>
          </p:cNvPr>
          <p:cNvSpPr/>
          <p:nvPr/>
        </p:nvSpPr>
        <p:spPr>
          <a:xfrm>
            <a:off x="2493415" y="6042346"/>
            <a:ext cx="9638856" cy="5126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새로운 컨트롤러를 추가한 후에는, 앱 모듈(</a:t>
            </a:r>
            <a:r>
              <a:rPr lang="en-US" kern="0" spc="-24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app.module.ts</a:t>
            </a:r>
            <a:r>
              <a:rPr lang="en-US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)에서 라우팅을 설정해야 합니다. AppModule 클래스를 열고 SampleController를 추가합니다:</a:t>
            </a:r>
            <a:endParaRPr lang="en-US" dirty="0"/>
          </a:p>
        </p:txBody>
      </p:sp>
      <p:sp>
        <p:nvSpPr>
          <p:cNvPr id="8" name="Shape 19">
            <a:extLst>
              <a:ext uri="{FF2B5EF4-FFF2-40B4-BE49-F238E27FC236}">
                <a16:creationId xmlns:a16="http://schemas.microsoft.com/office/drawing/2014/main" id="{8B9D10D0-AD11-3180-1E04-CCD51B1B5514}"/>
              </a:ext>
            </a:extLst>
          </p:cNvPr>
          <p:cNvSpPr/>
          <p:nvPr/>
        </p:nvSpPr>
        <p:spPr>
          <a:xfrm>
            <a:off x="3621167" y="10221277"/>
            <a:ext cx="7388066" cy="3870484"/>
          </a:xfrm>
          <a:prstGeom prst="roundRect">
            <a:avLst>
              <a:gd name="adj" fmla="val 1417"/>
            </a:avLst>
          </a:prstGeom>
          <a:solidFill>
            <a:srgbClr val="ECEDF8"/>
          </a:solidFill>
          <a:ln/>
        </p:spPr>
      </p:sp>
      <p:sp>
        <p:nvSpPr>
          <p:cNvPr id="9" name="Shape 20">
            <a:extLst>
              <a:ext uri="{FF2B5EF4-FFF2-40B4-BE49-F238E27FC236}">
                <a16:creationId xmlns:a16="http://schemas.microsoft.com/office/drawing/2014/main" id="{E4366FE6-6136-4863-CF82-CE04E76FB215}"/>
              </a:ext>
            </a:extLst>
          </p:cNvPr>
          <p:cNvSpPr/>
          <p:nvPr/>
        </p:nvSpPr>
        <p:spPr>
          <a:xfrm>
            <a:off x="3613428" y="10221277"/>
            <a:ext cx="7403544" cy="3870484"/>
          </a:xfrm>
          <a:prstGeom prst="roundRect">
            <a:avLst>
              <a:gd name="adj" fmla="val 603"/>
            </a:avLst>
          </a:prstGeom>
          <a:solidFill>
            <a:srgbClr val="ECEDF8"/>
          </a:solidFill>
          <a:ln/>
        </p:spPr>
      </p:sp>
      <p:sp>
        <p:nvSpPr>
          <p:cNvPr id="10" name="Text 21">
            <a:extLst>
              <a:ext uri="{FF2B5EF4-FFF2-40B4-BE49-F238E27FC236}">
                <a16:creationId xmlns:a16="http://schemas.microsoft.com/office/drawing/2014/main" id="{1541F3DA-1DA3-D2EE-4B06-5B4423CF21EC}"/>
              </a:ext>
            </a:extLst>
          </p:cNvPr>
          <p:cNvSpPr/>
          <p:nvPr/>
        </p:nvSpPr>
        <p:spPr>
          <a:xfrm>
            <a:off x="3768923" y="10337840"/>
            <a:ext cx="7092553" cy="3637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4"/>
              </a:lnSpc>
              <a:buNone/>
            </a:pPr>
            <a:r>
              <a:rPr lang="en-US" sz="1225" kern="0" spc="-24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Module } from '@nestjs/common';
import { AppController } from './app.controller';
import { AppService } from './app.service';
import { SampleController } from './sample/sample.controller'; // SampleController를 import
@Module({
  imports: [],
  controllers: [AppController, SampleController], // SampleController를 추가
  providers: [AppService],
})
export class AppModule {}
</a:t>
            </a:r>
            <a:endParaRPr lang="en-US" sz="1225" dirty="0"/>
          </a:p>
        </p:txBody>
      </p:sp>
    </p:spTree>
    <p:extLst>
      <p:ext uri="{BB962C8B-B14F-4D97-AF65-F5344CB8AC3E}">
        <p14:creationId xmlns:p14="http://schemas.microsoft.com/office/powerpoint/2010/main" val="40843443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8">
            <a:extLst>
              <a:ext uri="{FF2B5EF4-FFF2-40B4-BE49-F238E27FC236}">
                <a16:creationId xmlns:a16="http://schemas.microsoft.com/office/drawing/2014/main" id="{AA34A9D6-F6F5-F16E-F709-F1A35CFB6F5B}"/>
              </a:ext>
            </a:extLst>
          </p:cNvPr>
          <p:cNvSpPr/>
          <p:nvPr/>
        </p:nvSpPr>
        <p:spPr>
          <a:xfrm>
            <a:off x="2351502" y="1197214"/>
            <a:ext cx="9927395" cy="6888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60"/>
              </a:lnSpc>
              <a:buNone/>
            </a:pPr>
            <a:r>
              <a:rPr lang="en-US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새로운 컨트롤러를 추가한 후에는, 앱 모듈(</a:t>
            </a:r>
            <a:r>
              <a:rPr lang="en-US" kern="0" spc="-24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app.module.ts</a:t>
            </a:r>
            <a:r>
              <a:rPr lang="en-US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)에서 라우팅을 설정해야 합니다. AppModule 클래스를 열고 SampleController를 추가합니다:</a:t>
            </a:r>
            <a:endParaRPr lang="en-US" dirty="0"/>
          </a:p>
        </p:txBody>
      </p:sp>
      <p:sp>
        <p:nvSpPr>
          <p:cNvPr id="3" name="Shape 19">
            <a:extLst>
              <a:ext uri="{FF2B5EF4-FFF2-40B4-BE49-F238E27FC236}">
                <a16:creationId xmlns:a16="http://schemas.microsoft.com/office/drawing/2014/main" id="{9764E08C-CAE7-01A9-1103-DE06B9231000}"/>
              </a:ext>
            </a:extLst>
          </p:cNvPr>
          <p:cNvSpPr/>
          <p:nvPr/>
        </p:nvSpPr>
        <p:spPr>
          <a:xfrm>
            <a:off x="2351502" y="1884799"/>
            <a:ext cx="9927395" cy="5200796"/>
          </a:xfrm>
          <a:prstGeom prst="roundRect">
            <a:avLst>
              <a:gd name="adj" fmla="val 1417"/>
            </a:avLst>
          </a:prstGeom>
          <a:solidFill>
            <a:srgbClr val="ECEDF8"/>
          </a:solidFill>
          <a:ln/>
        </p:spPr>
      </p:sp>
      <p:sp>
        <p:nvSpPr>
          <p:cNvPr id="4" name="Shape 20">
            <a:extLst>
              <a:ext uri="{FF2B5EF4-FFF2-40B4-BE49-F238E27FC236}">
                <a16:creationId xmlns:a16="http://schemas.microsoft.com/office/drawing/2014/main" id="{F5884141-1F6A-B719-E1CA-CDDAD4DDB30C}"/>
              </a:ext>
            </a:extLst>
          </p:cNvPr>
          <p:cNvSpPr/>
          <p:nvPr/>
        </p:nvSpPr>
        <p:spPr>
          <a:xfrm>
            <a:off x="2343763" y="1884799"/>
            <a:ext cx="9948193" cy="5200796"/>
          </a:xfrm>
          <a:prstGeom prst="roundRect">
            <a:avLst>
              <a:gd name="adj" fmla="val 603"/>
            </a:avLst>
          </a:prstGeom>
          <a:solidFill>
            <a:srgbClr val="ECEDF8"/>
          </a:solidFill>
          <a:ln/>
        </p:spPr>
      </p:sp>
      <p:sp>
        <p:nvSpPr>
          <p:cNvPr id="5" name="Text 21">
            <a:extLst>
              <a:ext uri="{FF2B5EF4-FFF2-40B4-BE49-F238E27FC236}">
                <a16:creationId xmlns:a16="http://schemas.microsoft.com/office/drawing/2014/main" id="{DBCC33A7-19C5-94EB-1DC3-8C029443F27B}"/>
              </a:ext>
            </a:extLst>
          </p:cNvPr>
          <p:cNvSpPr/>
          <p:nvPr/>
        </p:nvSpPr>
        <p:spPr>
          <a:xfrm>
            <a:off x="2499259" y="2001362"/>
            <a:ext cx="9530312" cy="48875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4"/>
              </a:lnSpc>
              <a:buNone/>
            </a:pPr>
            <a:r>
              <a:rPr lang="en-US" kern="0" spc="-24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{ Module } from '@nestjs/common';
import { AppController } from './app.controller';
import { AppService } from './app.service';
import { SampleController } from './sample/sample.controller'; // SampleController를 import
@Module({
  imports: [],
  controllers: [AppController, SampleController], // SampleController를 추가
  providers: [AppService],
})
export class AppModule {}
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120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46316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컨트롤러란?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601879"/>
            <a:ext cx="3370064" cy="2164437"/>
          </a:xfrm>
          <a:prstGeom prst="roundRect">
            <a:avLst>
              <a:gd name="adj" fmla="val 253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3831669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정의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267783" y="4470321"/>
            <a:ext cx="291048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컨트롤러는 요청을 처리하고, 응답을 반환하는 역할을 합니다.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630228" y="3601879"/>
            <a:ext cx="3370064" cy="2164437"/>
          </a:xfrm>
          <a:prstGeom prst="roundRect">
            <a:avLst>
              <a:gd name="adj" fmla="val 253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0018" y="3831669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목적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5860018" y="4470321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애플리케이션의 로직을 패턴화하고, 테스트하기 쉽도록 만듭니다.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222462" y="3601879"/>
            <a:ext cx="3370064" cy="2164437"/>
          </a:xfrm>
          <a:prstGeom prst="roundRect">
            <a:avLst>
              <a:gd name="adj" fmla="val 253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52253" y="3831669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사용법</a:t>
            </a:r>
            <a:endParaRPr lang="en-US" sz="2624" dirty="0"/>
          </a:p>
        </p:txBody>
      </p:sp>
      <p:sp>
        <p:nvSpPr>
          <p:cNvPr id="13" name="Text 11"/>
          <p:cNvSpPr/>
          <p:nvPr/>
        </p:nvSpPr>
        <p:spPr>
          <a:xfrm>
            <a:off x="9452253" y="4470321"/>
            <a:ext cx="2910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@Controller() 데코레이터를 이용하여 컨트롤러 클래스를 생성할 수 있습니다.</a:t>
            </a:r>
            <a:endParaRPr lang="en-US" sz="1750" dirty="0"/>
          </a:p>
        </p:txBody>
      </p:sp>
      <p:pic>
        <p:nvPicPr>
          <p:cNvPr id="14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35790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서비스란?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496622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811197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정의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037993" y="5449848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서비스는 컨트롤러에서 비즈니스 로직을 처리하는 부분을 분리하여 구현한 클래스입니다.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496622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81131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목적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5667137" y="5449967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컨트롤러와 데이터베이스의 추상화를 수행하며, 코드의 재사용성을 높입니다.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496622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81131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사용법</a:t>
            </a:r>
            <a:endParaRPr lang="en-US" sz="2624" dirty="0"/>
          </a:p>
        </p:txBody>
      </p:sp>
      <p:sp>
        <p:nvSpPr>
          <p:cNvPr id="13" name="Text 8"/>
          <p:cNvSpPr/>
          <p:nvPr/>
        </p:nvSpPr>
        <p:spPr>
          <a:xfrm>
            <a:off x="9296400" y="5449967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@Injectable() 데코레이터를 이용하여 서비스 클래스를 생성하고, 클래스 내에 비즈니스 로직 함수를 작성합니다.</a:t>
            </a:r>
            <a:endParaRPr lang="en-US" sz="1750" dirty="0"/>
          </a:p>
        </p:txBody>
      </p:sp>
      <p:pic>
        <p:nvPicPr>
          <p:cNvPr id="14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53746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모듈이란?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787259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정의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442591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모듈은 서비스, 컨트롤러, 미들웨어, 프로바이더 등을 하나로 묶은 조직화된 코드의 집합체입니다.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787259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목적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5743932" y="442591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프로젝트에서 필요한 코드들을 모듈화하여 컴포넌트들의 의존성을 처리하고 재사용성을 높입니다.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787259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사용법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9449872" y="442591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 데코레이터를 사용하여 다른 모듈에서 가져와서 사용하는 방법이 일반적입니다..</a:t>
            </a:r>
            <a:endParaRPr lang="en-US" sz="1750" dirty="0"/>
          </a:p>
        </p:txBody>
      </p:sp>
      <p:pic>
        <p:nvPicPr>
          <p:cNvPr id="1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087636"/>
            <a:ext cx="505170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데이터베이스 연동하기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4506397"/>
            <a:ext cx="10554414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6" name="Shape 4"/>
          <p:cNvSpPr/>
          <p:nvPr/>
        </p:nvSpPr>
        <p:spPr>
          <a:xfrm>
            <a:off x="4598849" y="4506397"/>
            <a:ext cx="44410" cy="777597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5"/>
          <p:cNvSpPr/>
          <p:nvPr/>
        </p:nvSpPr>
        <p:spPr>
          <a:xfrm>
            <a:off x="4371142" y="4256484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539496" y="4298156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3510082" y="550628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설정하기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2260163" y="6075640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Loading Modules 및 providers에서 TypeOrmModule.forFeature() 를 사용하여 연결합니다.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292995" y="3728799"/>
            <a:ext cx="44410" cy="777597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88" y="4256484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14592" y="4298156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6204228" y="222635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관계 설정하기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4954310" y="2795707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@ManyToOne() 데코레이터를 사용하여 객체 간의 관계를 설정합니다.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987141" y="4506397"/>
            <a:ext cx="44410" cy="777597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7" name="Shape 15"/>
          <p:cNvSpPr/>
          <p:nvPr/>
        </p:nvSpPr>
        <p:spPr>
          <a:xfrm>
            <a:off x="9759434" y="4256484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904928" y="4298156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898374" y="550628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쿼리 작성하기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7648456" y="6075640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컨트롤러에서 서비스에서 가져온 데이터를 TypeORM을 사용하여 CRUD 작업을 수행합니다.</a:t>
            </a:r>
            <a:endParaRPr lang="en-US" sz="1750" dirty="0"/>
          </a:p>
        </p:txBody>
      </p:sp>
      <p:pic>
        <p:nvPicPr>
          <p:cNvPr id="2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392555"/>
            <a:ext cx="499407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ORM (객체 관계 매핑)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531269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84584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정의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415201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ORM은 데이터베이스와 객체지향 프로그래밍 언어 간의 호환성을 제공하는 기술입니다.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531269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84596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목적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415320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데이터베이스와 애플리케이션을 연동해 데이터베이스 작업을 추상화하고 개발 생산성을 높입니다.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531269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84596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사용법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415320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클래스의 프로퍼티와 데이터베이스 테이블이 매핑되고, 적절한 쿼리와 메서드를 사용하여 데이터 작업을 수행합니다.</a:t>
            </a:r>
            <a:endParaRPr lang="en-US" sz="1750" dirty="0"/>
          </a:p>
        </p:txBody>
      </p:sp>
      <p:pic>
        <p:nvPicPr>
          <p:cNvPr id="14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67557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비동기와 동기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814286"/>
            <a:ext cx="5166122" cy="1739741"/>
          </a:xfrm>
          <a:prstGeom prst="roundRect">
            <a:avLst>
              <a:gd name="adj" fmla="val 315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67783" y="404407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동기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7783" y="4613434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작업을 순서대로 실행하여 결과를 반환하고, 해당 작업이 끝날 때까지 대기합니다.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3814286"/>
            <a:ext cx="5166122" cy="1739741"/>
          </a:xfrm>
          <a:prstGeom prst="roundRect">
            <a:avLst>
              <a:gd name="adj" fmla="val 315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56076" y="404407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비동기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56076" y="4613434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작업이 완료되지 않아도 다음 작업을 수행할 수 있고, 완료될 때 결과를 반환하거나 이벤트로 알립니다.</a:t>
            </a:r>
            <a:endParaRPr lang="en-US" sz="1750" dirty="0"/>
          </a:p>
        </p:txBody>
      </p:sp>
      <p:pic>
        <p:nvPicPr>
          <p:cNvPr id="1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798909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Nest.js를 사용한 API 및 데이터베이스 연동 예시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631996"/>
            <a:ext cx="10554414" cy="3837861"/>
          </a:xfrm>
          <a:prstGeom prst="roundRect">
            <a:avLst>
              <a:gd name="adj" fmla="val 143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045613" y="2639616"/>
            <a:ext cx="10538103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2268855" y="2780467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API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785009" y="2780467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Endpoint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297353" y="2780467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HTTP Method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2045613" y="3276719"/>
            <a:ext cx="10538103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2268855" y="3417570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Registration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785009" y="3417570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/users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297353" y="3417570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2045613" y="3913823"/>
            <a:ext cx="10538103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2268855" y="4054673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Login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5785009" y="4054673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/users/login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297353" y="4054673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2045613" y="4550926"/>
            <a:ext cx="10538103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2268855" y="4691777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User Data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5785009" y="4691777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/users/:id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9297353" y="4691777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2045613" y="5188029"/>
            <a:ext cx="10538103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2268855" y="5328880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 User Data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5785009" y="5328880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/users/:id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9297353" y="5328880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PUT</a:t>
            </a:r>
            <a:endParaRPr lang="en-US" sz="1750" dirty="0"/>
          </a:p>
        </p:txBody>
      </p:sp>
      <p:sp>
        <p:nvSpPr>
          <p:cNvPr id="26" name="Shape 24"/>
          <p:cNvSpPr/>
          <p:nvPr/>
        </p:nvSpPr>
        <p:spPr>
          <a:xfrm>
            <a:off x="2045613" y="5825133"/>
            <a:ext cx="10538103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2268855" y="5965984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Delete User Data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5785009" y="5965984"/>
            <a:ext cx="306038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/users/:id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9297353" y="5965984"/>
            <a:ext cx="30641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DELETE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2037993" y="671976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위의 API 예시는 TypeORM과 함께 Nest.js를 사용하여 데이터베이스와 연동하며 CRUD 작업을 수행하면서 HTTP 요청을 처리하는 방법을 보여줍니다.</a:t>
            </a:r>
            <a:endParaRPr lang="en-US" sz="1750" dirty="0"/>
          </a:p>
        </p:txBody>
      </p:sp>
      <p:pic>
        <p:nvPicPr>
          <p:cNvPr id="3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601272"/>
            <a:ext cx="626518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설정 파일과 라우팅 처리하기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2739985"/>
            <a:ext cx="44410" cy="3888224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6" name="Shape 4"/>
          <p:cNvSpPr/>
          <p:nvPr/>
        </p:nvSpPr>
        <p:spPr>
          <a:xfrm>
            <a:off x="7565172" y="3141285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2913578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33583" y="2955250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258" y="2962156"/>
            <a:ext cx="237374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app.module.ts 파일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258" y="3531513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네스트는 애플리케이션의 루트 모듈을 app.module.ts 파일로 지정합니다.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631" y="4252139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4024432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14533" y="4066103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871198" y="407300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라우팅 처리하기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037993" y="4642366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라우터 데코레이터와 컨트롤러 메서드를 사용하여 API 엔드포인트를 만듭니다.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172" y="5251906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5024199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10723" y="5065871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258" y="5072777"/>
            <a:ext cx="338363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Guard middleware 생성하기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258" y="5642134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Guard middleware를 생성하여 보안 기능을 추가할 수 있습니다.</a:t>
            </a:r>
            <a:endParaRPr lang="en-US" sz="1750" dirty="0"/>
          </a:p>
        </p:txBody>
      </p:sp>
      <p:pic>
        <p:nvPicPr>
          <p:cNvPr id="2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715220"/>
            <a:ext cx="47835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보안 및 인증 처리하기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65019"/>
            <a:ext cx="269474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Passport 모듈 사용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4603671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서버에서 OAuth 및 OAuth2.0 인증을 위해 Passport 모듈을 사용합니다.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965019"/>
            <a:ext cx="281380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7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CORS 미들웨어 설치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7593806" y="4603671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다른 도메인 간 통신을 위해 CORS 미들웨어를 설치합니다.</a:t>
            </a:r>
            <a:endParaRPr lang="en-US" sz="1750" dirty="0"/>
          </a:p>
        </p:txBody>
      </p:sp>
      <p:pic>
        <p:nvPicPr>
          <p:cNvPr id="9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18717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논블럭킹과 블럭킹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325886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7620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블럭킹 I/O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6331387"/>
            <a:ext cx="51105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작업이 끝날 때까지 다른 작업을 수행하지 못하므로, 쓰레드가 대기 상태에 빠지게 됩니다.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325886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7621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논블럭킹 I/O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6331506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작업이 완료되기를 기다리지 않고 다른 작업을 실행하고, 나중에 결과를 가져옵니다.</a:t>
            </a:r>
            <a:endParaRPr lang="en-US" sz="1750" dirty="0"/>
          </a:p>
        </p:txBody>
      </p:sp>
      <p:pic>
        <p:nvPicPr>
          <p:cNvPr id="11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2">
            <a:extLst>
              <a:ext uri="{FF2B5EF4-FFF2-40B4-BE49-F238E27FC236}">
                <a16:creationId xmlns:a16="http://schemas.microsoft.com/office/drawing/2014/main" id="{3D6698E6-F89C-6903-EB36-7E5C242FEA16}"/>
              </a:ext>
            </a:extLst>
          </p:cNvPr>
          <p:cNvSpPr txBox="1">
            <a:spLocks/>
          </p:cNvSpPr>
          <p:nvPr/>
        </p:nvSpPr>
        <p:spPr>
          <a:xfrm>
            <a:off x="4125531" y="1657764"/>
            <a:ext cx="5888492" cy="274442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ko-KR" altLang="en-US" sz="1800" b="1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gradFill>
                  <a:gsLst>
                    <a:gs pos="100000">
                      <a:srgbClr val="4835CB"/>
                    </a:gs>
                    <a:gs pos="0">
                      <a:srgbClr val="0070C0"/>
                    </a:gs>
                  </a:gsLst>
                  <a:lin ang="0" scaled="1"/>
                </a:gra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비동기 방식의 특징</a:t>
            </a:r>
            <a:endParaRPr lang="id-ID" altLang="ko-KR" sz="1800" b="1" spc="-100" dirty="0">
              <a:ln>
                <a:solidFill>
                  <a:prstClr val="white">
                    <a:lumMod val="85000"/>
                    <a:alpha val="0"/>
                  </a:prstClr>
                </a:solidFill>
              </a:ln>
              <a:gradFill>
                <a:gsLst>
                  <a:gs pos="100000">
                    <a:srgbClr val="4835CB"/>
                  </a:gs>
                  <a:gs pos="0">
                    <a:srgbClr val="0070C0"/>
                  </a:gs>
                </a:gsLst>
                <a:lin ang="0" scaled="1"/>
              </a:gra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7" name="Text Placeholder 32">
            <a:extLst>
              <a:ext uri="{FF2B5EF4-FFF2-40B4-BE49-F238E27FC236}">
                <a16:creationId xmlns:a16="http://schemas.microsoft.com/office/drawing/2014/main" id="{4FC1BB81-0535-D9C0-5CA5-F26C3277D6A8}"/>
              </a:ext>
            </a:extLst>
          </p:cNvPr>
          <p:cNvSpPr txBox="1">
            <a:spLocks/>
          </p:cNvSpPr>
          <p:nvPr/>
        </p:nvSpPr>
        <p:spPr>
          <a:xfrm>
            <a:off x="4338418" y="2109952"/>
            <a:ext cx="5462721" cy="578768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lnSpc>
                <a:spcPct val="110000"/>
              </a:lnSpc>
              <a:spcBef>
                <a:spcPts val="150"/>
              </a:spcBef>
              <a:buNone/>
              <a:defRPr/>
            </a:pPr>
            <a:r>
              <a:rPr lang="en-US" altLang="ko-KR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Express</a:t>
            </a:r>
            <a:r>
              <a:rPr lang="ko-KR" altLang="en-US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</a:t>
            </a:r>
            <a:r>
              <a:rPr lang="en-US" altLang="ko-KR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Nodejs</a:t>
            </a:r>
            <a:r>
              <a:rPr lang="ko-KR" altLang="en-US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1250" spc="-100" dirty="0" err="1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를</a:t>
            </a:r>
            <a:r>
              <a:rPr lang="ko-KR" altLang="en-US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1250" spc="-100" dirty="0" err="1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베이스로한</a:t>
            </a:r>
            <a:r>
              <a:rPr lang="ko-KR" altLang="en-US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웹 프레임 워크입니다</a:t>
            </a:r>
            <a:r>
              <a:rPr lang="en-US" altLang="ko-KR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  <a:r>
              <a:rPr lang="ko-KR" altLang="en-US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endParaRPr lang="en-US" altLang="ko-KR" sz="1250" spc="-100" dirty="0">
              <a:ln>
                <a:solidFill>
                  <a:prstClr val="white">
                    <a:lumMod val="85000"/>
                    <a:alpha val="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0" indent="0" algn="ctr" defTabSz="914400">
              <a:lnSpc>
                <a:spcPct val="110000"/>
              </a:lnSpc>
              <a:spcBef>
                <a:spcPts val="150"/>
              </a:spcBef>
              <a:buNone/>
              <a:defRPr/>
            </a:pPr>
            <a:r>
              <a:rPr lang="ko-KR" altLang="en-US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비동기 방식의 프로그래밍이라는 기존의 언어들과 다른 특징을 가지고 있습니다</a:t>
            </a:r>
            <a:r>
              <a:rPr lang="en-US" altLang="ko-KR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..</a:t>
            </a:r>
            <a:endParaRPr lang="id-ID" altLang="ko-KR" sz="1250" spc="-100" dirty="0">
              <a:ln>
                <a:solidFill>
                  <a:prstClr val="white">
                    <a:lumMod val="85000"/>
                    <a:alpha val="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79FFB79-FA89-9543-BB8E-FE4459387711}"/>
              </a:ext>
            </a:extLst>
          </p:cNvPr>
          <p:cNvSpPr/>
          <p:nvPr/>
        </p:nvSpPr>
        <p:spPr>
          <a:xfrm>
            <a:off x="1759494" y="3267344"/>
            <a:ext cx="5014653" cy="3110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Code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0E3A254-08F6-03B9-5076-4CE87B448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494" y="3578429"/>
            <a:ext cx="5014653" cy="242842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6EB867F-4828-EA41-BC29-DD88E81B7BDF}"/>
              </a:ext>
            </a:extLst>
          </p:cNvPr>
          <p:cNvSpPr/>
          <p:nvPr/>
        </p:nvSpPr>
        <p:spPr>
          <a:xfrm>
            <a:off x="7577341" y="3267344"/>
            <a:ext cx="5014653" cy="3110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Code</a:t>
            </a:r>
            <a:endParaRPr kumimoji="1"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D481F5A-B3B5-C3A1-39D2-A0BCB5A03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7341" y="3578429"/>
            <a:ext cx="5014653" cy="242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88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9F7CE05-0EA0-DBCE-E777-DE59C0988942}"/>
              </a:ext>
            </a:extLst>
          </p:cNvPr>
          <p:cNvSpPr/>
          <p:nvPr/>
        </p:nvSpPr>
        <p:spPr>
          <a:xfrm>
            <a:off x="1733783" y="2221992"/>
            <a:ext cx="2290237" cy="378561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3EDBFCF-CFE1-5ABE-BAC3-89B5F7E8557E}"/>
              </a:ext>
            </a:extLst>
          </p:cNvPr>
          <p:cNvSpPr/>
          <p:nvPr/>
        </p:nvSpPr>
        <p:spPr>
          <a:xfrm>
            <a:off x="4355063" y="2221992"/>
            <a:ext cx="2290237" cy="378561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B374EB-8DB0-1A3A-A9D8-D4F9CDAB433F}"/>
              </a:ext>
            </a:extLst>
          </p:cNvPr>
          <p:cNvSpPr txBox="1"/>
          <p:nvPr/>
        </p:nvSpPr>
        <p:spPr>
          <a:xfrm>
            <a:off x="2324903" y="17739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프로그램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06FE07-1FD3-E1D3-87C9-F0078AA3E09B}"/>
              </a:ext>
            </a:extLst>
          </p:cNvPr>
          <p:cNvSpPr txBox="1"/>
          <p:nvPr/>
        </p:nvSpPr>
        <p:spPr>
          <a:xfrm>
            <a:off x="4830767" y="177393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파일시스템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6A6EA2A-7A2C-87F6-5AB7-BE45DE7C729F}"/>
              </a:ext>
            </a:extLst>
          </p:cNvPr>
          <p:cNvSpPr/>
          <p:nvPr/>
        </p:nvSpPr>
        <p:spPr>
          <a:xfrm>
            <a:off x="2014793" y="2589534"/>
            <a:ext cx="1728216" cy="40233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Fs.read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90C0FDA-0F0E-3EFF-729E-0996B34C306E}"/>
              </a:ext>
            </a:extLst>
          </p:cNvPr>
          <p:cNvSpPr/>
          <p:nvPr/>
        </p:nvSpPr>
        <p:spPr>
          <a:xfrm>
            <a:off x="4636073" y="2573029"/>
            <a:ext cx="1728216" cy="40233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파일 읽기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2956FD-C740-6D57-6B82-81A9C319516A}"/>
              </a:ext>
            </a:extLst>
          </p:cNvPr>
          <p:cNvSpPr/>
          <p:nvPr/>
        </p:nvSpPr>
        <p:spPr>
          <a:xfrm>
            <a:off x="4636073" y="5130301"/>
            <a:ext cx="1728216" cy="40233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파일 처리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6A7E21D-8358-B86D-0B5C-5AE40026FD7C}"/>
              </a:ext>
            </a:extLst>
          </p:cNvPr>
          <p:cNvSpPr/>
          <p:nvPr/>
        </p:nvSpPr>
        <p:spPr>
          <a:xfrm>
            <a:off x="2014793" y="5130301"/>
            <a:ext cx="1728216" cy="40233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데이터 처리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406A88FF-E427-6033-961B-64381B4B848E}"/>
              </a:ext>
            </a:extLst>
          </p:cNvPr>
          <p:cNvCxnSpPr/>
          <p:nvPr/>
        </p:nvCxnSpPr>
        <p:spPr>
          <a:xfrm>
            <a:off x="2878901" y="3116315"/>
            <a:ext cx="0" cy="17757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F59D59D-94D5-FCBF-CC16-85486F560CB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743009" y="2790702"/>
            <a:ext cx="893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6EFF4F2-B63C-563B-F0E7-82FAB76E3AFB}"/>
              </a:ext>
            </a:extLst>
          </p:cNvPr>
          <p:cNvCxnSpPr>
            <a:cxnSpLocks/>
          </p:cNvCxnSpPr>
          <p:nvPr/>
        </p:nvCxnSpPr>
        <p:spPr>
          <a:xfrm>
            <a:off x="5500602" y="3116315"/>
            <a:ext cx="0" cy="17025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7030625-1799-327A-C194-664C52825A8D}"/>
              </a:ext>
            </a:extLst>
          </p:cNvPr>
          <p:cNvCxnSpPr>
            <a:cxnSpLocks/>
          </p:cNvCxnSpPr>
          <p:nvPr/>
        </p:nvCxnSpPr>
        <p:spPr>
          <a:xfrm flipH="1">
            <a:off x="3743009" y="5331469"/>
            <a:ext cx="893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606BD1F-64AA-8ABE-1E43-851C68456678}"/>
              </a:ext>
            </a:extLst>
          </p:cNvPr>
          <p:cNvSpPr/>
          <p:nvPr/>
        </p:nvSpPr>
        <p:spPr>
          <a:xfrm>
            <a:off x="7790839" y="2221992"/>
            <a:ext cx="2290237" cy="378561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1EAF9BF-15AE-BB08-C95F-75D53C5F7DBC}"/>
              </a:ext>
            </a:extLst>
          </p:cNvPr>
          <p:cNvSpPr/>
          <p:nvPr/>
        </p:nvSpPr>
        <p:spPr>
          <a:xfrm>
            <a:off x="10412119" y="2221992"/>
            <a:ext cx="2290237" cy="378561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E076E4-5A6F-1762-5D0D-7A3EBF186780}"/>
              </a:ext>
            </a:extLst>
          </p:cNvPr>
          <p:cNvSpPr txBox="1"/>
          <p:nvPr/>
        </p:nvSpPr>
        <p:spPr>
          <a:xfrm>
            <a:off x="8381959" y="177393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프로그램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BBE5DCD-97DC-5374-8894-F624D96A0A3A}"/>
              </a:ext>
            </a:extLst>
          </p:cNvPr>
          <p:cNvSpPr txBox="1"/>
          <p:nvPr/>
        </p:nvSpPr>
        <p:spPr>
          <a:xfrm>
            <a:off x="10887823" y="177393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파일시스템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E1BE562-2744-683A-778E-79C5609BB5D5}"/>
              </a:ext>
            </a:extLst>
          </p:cNvPr>
          <p:cNvSpPr/>
          <p:nvPr/>
        </p:nvSpPr>
        <p:spPr>
          <a:xfrm>
            <a:off x="8071849" y="2589534"/>
            <a:ext cx="1728216" cy="40233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chemeClr val="tx1"/>
                </a:solidFill>
              </a:rPr>
              <a:t>Fs.read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E7DE065-26C9-2A04-84CB-31DBD36E71D2}"/>
              </a:ext>
            </a:extLst>
          </p:cNvPr>
          <p:cNvSpPr/>
          <p:nvPr/>
        </p:nvSpPr>
        <p:spPr>
          <a:xfrm>
            <a:off x="10693129" y="2573029"/>
            <a:ext cx="1728216" cy="40233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파일 읽기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C143BED-620D-CB9A-895B-B8CE1DE5EE60}"/>
              </a:ext>
            </a:extLst>
          </p:cNvPr>
          <p:cNvSpPr/>
          <p:nvPr/>
        </p:nvSpPr>
        <p:spPr>
          <a:xfrm>
            <a:off x="10693129" y="5130301"/>
            <a:ext cx="1728216" cy="40233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파일 처리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1761CA4-9738-4C1E-0F7F-ED73B4FD2370}"/>
              </a:ext>
            </a:extLst>
          </p:cNvPr>
          <p:cNvSpPr/>
          <p:nvPr/>
        </p:nvSpPr>
        <p:spPr>
          <a:xfrm>
            <a:off x="8071849" y="5130301"/>
            <a:ext cx="1728216" cy="40233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데이터 처리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2C46878E-463C-E34E-D09C-49793022A739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9800065" y="2790702"/>
            <a:ext cx="893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5D7104C4-439C-FD35-83F0-759037FA9449}"/>
              </a:ext>
            </a:extLst>
          </p:cNvPr>
          <p:cNvCxnSpPr>
            <a:cxnSpLocks/>
          </p:cNvCxnSpPr>
          <p:nvPr/>
        </p:nvCxnSpPr>
        <p:spPr>
          <a:xfrm>
            <a:off x="11557658" y="3116315"/>
            <a:ext cx="0" cy="17025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BD8E4A29-10BF-AD3E-8362-A99C8DCB16AB}"/>
              </a:ext>
            </a:extLst>
          </p:cNvPr>
          <p:cNvCxnSpPr>
            <a:cxnSpLocks/>
          </p:cNvCxnSpPr>
          <p:nvPr/>
        </p:nvCxnSpPr>
        <p:spPr>
          <a:xfrm flipH="1">
            <a:off x="9800065" y="5331469"/>
            <a:ext cx="893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텍스트 상자 17">
            <a:extLst>
              <a:ext uri="{FF2B5EF4-FFF2-40B4-BE49-F238E27FC236}">
                <a16:creationId xmlns:a16="http://schemas.microsoft.com/office/drawing/2014/main" id="{0BCECC37-ADAE-A091-CD50-58B1BCBBF7FA}"/>
              </a:ext>
            </a:extLst>
          </p:cNvPr>
          <p:cNvSpPr txBox="1"/>
          <p:nvPr/>
        </p:nvSpPr>
        <p:spPr>
          <a:xfrm>
            <a:off x="9658134" y="6335002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>
                <a:latin typeface="Daum" charset="-127"/>
                <a:ea typeface="Daum" charset="-127"/>
                <a:cs typeface="Daum" charset="-127"/>
              </a:rPr>
              <a:t>동기 방식</a:t>
            </a:r>
            <a:endParaRPr kumimoji="1" lang="en-US" altLang="ko-KR" dirty="0">
              <a:latin typeface="Daum" charset="-127"/>
              <a:ea typeface="Daum" charset="-127"/>
              <a:cs typeface="Daum" charset="-127"/>
            </a:endParaRPr>
          </a:p>
        </p:txBody>
      </p:sp>
      <p:sp>
        <p:nvSpPr>
          <p:cNvPr id="26" name="텍스트 상자 17">
            <a:extLst>
              <a:ext uri="{FF2B5EF4-FFF2-40B4-BE49-F238E27FC236}">
                <a16:creationId xmlns:a16="http://schemas.microsoft.com/office/drawing/2014/main" id="{0E5B9DEF-77CC-9AB0-14B5-8062AB823BDD}"/>
              </a:ext>
            </a:extLst>
          </p:cNvPr>
          <p:cNvSpPr txBox="1"/>
          <p:nvPr/>
        </p:nvSpPr>
        <p:spPr>
          <a:xfrm>
            <a:off x="3485662" y="6335002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rgbClr val="FF0000"/>
                </a:solidFill>
                <a:latin typeface="Daum" charset="-127"/>
                <a:ea typeface="Daum" charset="-127"/>
                <a:cs typeface="Daum" charset="-127"/>
              </a:rPr>
              <a:t>비동기</a:t>
            </a:r>
            <a:r>
              <a:rPr kumimoji="1" lang="ko-KR" altLang="en-US" dirty="0">
                <a:latin typeface="Daum" charset="-127"/>
                <a:ea typeface="Daum" charset="-127"/>
                <a:cs typeface="Daum" charset="-127"/>
              </a:rPr>
              <a:t> 방식</a:t>
            </a:r>
            <a:endParaRPr kumimoji="1" lang="en-US" altLang="ko-KR" dirty="0">
              <a:latin typeface="Daum" charset="-127"/>
              <a:ea typeface="Daum" charset="-127"/>
              <a:cs typeface="Daum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2D60A9-AA04-86EC-6D2D-A78A5D594013}"/>
              </a:ext>
            </a:extLst>
          </p:cNvPr>
          <p:cNvSpPr txBox="1"/>
          <p:nvPr/>
        </p:nvSpPr>
        <p:spPr>
          <a:xfrm>
            <a:off x="2877162" y="3681606"/>
            <a:ext cx="1217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200" dirty="0"/>
              <a:t>파일을 읽어라 </a:t>
            </a:r>
            <a:endParaRPr kumimoji="1" lang="en-US" altLang="ko-KR" sz="1200" dirty="0"/>
          </a:p>
          <a:p>
            <a:pPr algn="ctr"/>
            <a:r>
              <a:rPr kumimoji="1" lang="ko-KR" altLang="en-US" sz="1200" dirty="0"/>
              <a:t>너는</a:t>
            </a:r>
            <a:r>
              <a:rPr kumimoji="1" lang="en-US" altLang="ko-KR" sz="1200" dirty="0"/>
              <a:t>…</a:t>
            </a:r>
          </a:p>
          <a:p>
            <a:pPr algn="ctr"/>
            <a:r>
              <a:rPr kumimoji="1" lang="ko-KR" altLang="en-US" sz="1200" b="1" dirty="0"/>
              <a:t>다른 작업 진행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5E4861-3CB4-2601-0CBA-1ED3955EE1D1}"/>
              </a:ext>
            </a:extLst>
          </p:cNvPr>
          <p:cNvSpPr txBox="1"/>
          <p:nvPr/>
        </p:nvSpPr>
        <p:spPr>
          <a:xfrm>
            <a:off x="7704690" y="3773344"/>
            <a:ext cx="2462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200" dirty="0"/>
              <a:t>파일을 읽어올 때까지 기다리지</a:t>
            </a:r>
            <a:r>
              <a:rPr kumimoji="1" lang="en-US" altLang="ko-KR" sz="1200" dirty="0"/>
              <a:t>…</a:t>
            </a:r>
          </a:p>
          <a:p>
            <a:pPr algn="ctr"/>
            <a:r>
              <a:rPr kumimoji="1" lang="ko-KR" altLang="en-US" sz="1200" b="1" dirty="0"/>
              <a:t>다른 작업 진행</a:t>
            </a:r>
          </a:p>
        </p:txBody>
      </p:sp>
    </p:spTree>
    <p:extLst>
      <p:ext uri="{BB962C8B-B14F-4D97-AF65-F5344CB8AC3E}">
        <p14:creationId xmlns:p14="http://schemas.microsoft.com/office/powerpoint/2010/main" val="2188159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354336"/>
            <a:ext cx="588466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Promise와 async/await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2493050"/>
            <a:ext cx="44410" cy="4382095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6" name="Shape 4"/>
          <p:cNvSpPr/>
          <p:nvPr/>
        </p:nvSpPr>
        <p:spPr>
          <a:xfrm>
            <a:off x="7565172" y="2894350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2666643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33583" y="2708315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258" y="271522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Promise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258" y="3284577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비동기 처리에서 흔하게 사용되는 객체로, 즉시 반환하지 않고 미래에 완료될 작업의 결과를 나타냅니다.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631" y="4005203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3777496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14533" y="3819168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871198" y="382607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Async/Await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037993" y="4395430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Promise를 더 편리하게 사용할 수 있도록 만든 ES8(ECMAScript 2017)에서 등장한 새로운 문법입니다.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172" y="5196423"/>
            <a:ext cx="777597" cy="44410"/>
          </a:xfrm>
          <a:prstGeom prst="rect">
            <a:avLst/>
          </a:prstGeom>
          <a:solidFill>
            <a:srgbClr val="B5B7E3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4968716"/>
            <a:ext cx="499943" cy="499943"/>
          </a:xfrm>
          <a:prstGeom prst="roundRect">
            <a:avLst>
              <a:gd name="adj" fmla="val 10974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10723" y="5010388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258" y="50172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Callback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258" y="5586651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이전에 가장 많이 사용되었던 비동기 처리 방식입니다. 하지만, 비동기처리 로직을 연결하기 쉽지 않은 구조적인 문제점이 있습니다.</a:t>
            </a:r>
            <a:endParaRPr lang="en-US" sz="1750" dirty="0"/>
          </a:p>
        </p:txBody>
      </p:sp>
      <p:pic>
        <p:nvPicPr>
          <p:cNvPr id="2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18717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콜백지옥 탈출하기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325886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762030"/>
            <a:ext cx="291191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콜백 지옥(Callback Hell)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6331387"/>
            <a:ext cx="51105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콜백함수의 중첩이 깊어져 추적, 관리, 유지보수가 어려운 상황을 의미합니다.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2325886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76214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Promise Chain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6331506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콜백함수의 중첩을 피하기 위해 비동기처리 방식 중 하나인 프로미스를 이용합니다.</a:t>
            </a:r>
            <a:endParaRPr lang="en-US" sz="1750" dirty="0"/>
          </a:p>
        </p:txBody>
      </p:sp>
      <p:pic>
        <p:nvPicPr>
          <p:cNvPr id="11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2">
            <a:extLst>
              <a:ext uri="{FF2B5EF4-FFF2-40B4-BE49-F238E27FC236}">
                <a16:creationId xmlns:a16="http://schemas.microsoft.com/office/drawing/2014/main" id="{65B03CCA-DBFA-7EA8-DD27-A908998CFF6F}"/>
              </a:ext>
            </a:extLst>
          </p:cNvPr>
          <p:cNvSpPr txBox="1">
            <a:spLocks/>
          </p:cNvSpPr>
          <p:nvPr/>
        </p:nvSpPr>
        <p:spPr>
          <a:xfrm>
            <a:off x="3947400" y="1420257"/>
            <a:ext cx="5888492" cy="274442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ko-KR" altLang="en-US" sz="1800" b="1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gradFill>
                  <a:gsLst>
                    <a:gs pos="100000">
                      <a:srgbClr val="4835CB"/>
                    </a:gs>
                    <a:gs pos="0">
                      <a:srgbClr val="0070C0"/>
                    </a:gs>
                  </a:gsLst>
                  <a:lin ang="0" scaled="1"/>
                </a:gra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데이터 암호화</a:t>
            </a:r>
            <a:endParaRPr lang="id-ID" altLang="ko-KR" sz="1800" b="1" spc="-100" dirty="0">
              <a:ln>
                <a:solidFill>
                  <a:prstClr val="white">
                    <a:lumMod val="85000"/>
                    <a:alpha val="0"/>
                  </a:prstClr>
                </a:solidFill>
              </a:ln>
              <a:gradFill>
                <a:gsLst>
                  <a:gs pos="100000">
                    <a:srgbClr val="4835CB"/>
                  </a:gs>
                  <a:gs pos="0">
                    <a:srgbClr val="0070C0"/>
                  </a:gs>
                </a:gsLst>
                <a:lin ang="0" scaled="1"/>
              </a:gra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" name="Text Placeholder 32">
            <a:extLst>
              <a:ext uri="{FF2B5EF4-FFF2-40B4-BE49-F238E27FC236}">
                <a16:creationId xmlns:a16="http://schemas.microsoft.com/office/drawing/2014/main" id="{A2BBF2DA-F5A2-606D-F772-90FD98FC7E55}"/>
              </a:ext>
            </a:extLst>
          </p:cNvPr>
          <p:cNvSpPr txBox="1">
            <a:spLocks/>
          </p:cNvSpPr>
          <p:nvPr/>
        </p:nvSpPr>
        <p:spPr>
          <a:xfrm>
            <a:off x="4160287" y="1872445"/>
            <a:ext cx="5462721" cy="578768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lnSpc>
                <a:spcPct val="110000"/>
              </a:lnSpc>
              <a:spcBef>
                <a:spcPts val="150"/>
              </a:spcBef>
              <a:buNone/>
              <a:defRPr/>
            </a:pPr>
            <a:r>
              <a:rPr lang="ko-KR" altLang="en-US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데이터를 암호화 하는 알고리즘은 다양하게 존재 합니다</a:t>
            </a:r>
            <a:r>
              <a:rPr lang="en-US" altLang="ko-KR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0" indent="0" algn="ctr" defTabSz="914400">
              <a:lnSpc>
                <a:spcPct val="110000"/>
              </a:lnSpc>
              <a:spcBef>
                <a:spcPts val="150"/>
              </a:spcBef>
              <a:buNone/>
              <a:defRPr/>
            </a:pPr>
            <a:r>
              <a:rPr lang="ko-KR" altLang="en-US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민감 데이터의 송수신은 종단에서 암호화를 필수적으로 요구합니다</a:t>
            </a:r>
            <a:r>
              <a:rPr lang="en-US" altLang="ko-KR" sz="1250" spc="-100" dirty="0">
                <a:ln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  <a:endParaRPr lang="id-ID" altLang="ko-KR" sz="1250" spc="-100" dirty="0">
              <a:ln>
                <a:solidFill>
                  <a:prstClr val="white">
                    <a:lumMod val="85000"/>
                    <a:alpha val="0"/>
                  </a:prstClr>
                </a:solidFill>
              </a:ln>
              <a:solidFill>
                <a:prstClr val="black">
                  <a:lumMod val="65000"/>
                  <a:lumOff val="3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pic>
        <p:nvPicPr>
          <p:cNvPr id="4" name="Picture 2" descr="안전한 데이터 보호를 위한 기술, 암호화 : 네이버 블로그">
            <a:extLst>
              <a:ext uri="{FF2B5EF4-FFF2-40B4-BE49-F238E27FC236}">
                <a16:creationId xmlns:a16="http://schemas.microsoft.com/office/drawing/2014/main" id="{3A173D04-5D21-93E0-13BE-ECFE57A35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0836" y="2712691"/>
            <a:ext cx="6521620" cy="3712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56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816</TotalTime>
  <Words>1502</Words>
  <Application>Microsoft Macintosh PowerPoint</Application>
  <PresentationFormat>사용자 지정</PresentationFormat>
  <Paragraphs>241</Paragraphs>
  <Slides>32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1" baseType="lpstr">
      <vt:lpstr>맑은 고딕</vt:lpstr>
      <vt:lpstr>Daum</vt:lpstr>
      <vt:lpstr>Inter</vt:lpstr>
      <vt:lpstr>Noto Sans CJK KR Black</vt:lpstr>
      <vt:lpstr>Noto Sans CJK KR Regular</vt:lpstr>
      <vt:lpstr>Arial</vt:lpstr>
      <vt:lpstr>Calibri</vt:lpstr>
      <vt:lpstr>Consolas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youkwanwoo</cp:lastModifiedBy>
  <cp:revision>8</cp:revision>
  <dcterms:created xsi:type="dcterms:W3CDTF">2023-08-03T11:16:32Z</dcterms:created>
  <dcterms:modified xsi:type="dcterms:W3CDTF">2023-08-04T00:55:49Z</dcterms:modified>
</cp:coreProperties>
</file>